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57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422" autoAdjust="0"/>
    <p:restoredTop sz="94660"/>
  </p:normalViewPr>
  <p:slideViewPr>
    <p:cSldViewPr>
      <p:cViewPr varScale="1">
        <p:scale>
          <a:sx n="86" d="100"/>
          <a:sy n="86" d="100"/>
        </p:scale>
        <p:origin x="-108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Tm="1500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Tm="1500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Tm="1500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Tm="1500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Tm="1500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Tm="1500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Tm="1500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Tm="1500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Tm="1500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Tm="1500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Tm="1500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 advTm="1500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://7days.ru/upload/images/c78/0069ef345113e22af6cb6cd4bad8b_1-1898_fm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0143" y="-97436"/>
            <a:ext cx="9144000" cy="6955436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" y="-97436"/>
            <a:ext cx="3995936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000" dirty="0" smtClean="0">
                <a:solidFill>
                  <a:schemeClr val="bg1"/>
                </a:solidFill>
              </a:rPr>
              <a:t>Антон Павлович</a:t>
            </a:r>
          </a:p>
          <a:p>
            <a:pPr algn="ctr"/>
            <a:r>
              <a:rPr lang="ru-RU" sz="5000" dirty="0" smtClean="0">
                <a:solidFill>
                  <a:schemeClr val="bg1"/>
                </a:solidFill>
              </a:rPr>
              <a:t> </a:t>
            </a:r>
            <a:r>
              <a:rPr lang="ru-RU" sz="5000" b="1" dirty="0" smtClean="0">
                <a:solidFill>
                  <a:schemeClr val="bg1"/>
                </a:solidFill>
              </a:rPr>
              <a:t>Чехов  </a:t>
            </a:r>
            <a:br>
              <a:rPr lang="ru-RU" sz="5000" b="1" dirty="0" smtClean="0">
                <a:solidFill>
                  <a:schemeClr val="bg1"/>
                </a:solidFill>
              </a:rPr>
            </a:br>
            <a:endParaRPr lang="ru-RU" sz="50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 advTm="15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765175"/>
          </a:xfrm>
        </p:spPr>
        <p:txBody>
          <a:bodyPr/>
          <a:lstStyle/>
          <a:p>
            <a:pPr eaLnBrk="1" hangingPunct="1"/>
            <a:r>
              <a:rPr lang="ru-RU" sz="2800" smtClean="0">
                <a:solidFill>
                  <a:schemeClr val="bg1"/>
                </a:solidFill>
              </a:rPr>
              <a:t>ПЛАН АНАЛИЗА РАССКАЗА: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ru-RU" sz="2400" b="1" dirty="0" smtClean="0">
                <a:solidFill>
                  <a:srgbClr val="663300"/>
                </a:solidFill>
              </a:rPr>
              <a:t>    </a:t>
            </a:r>
            <a:r>
              <a:rPr lang="en-US" sz="2400" b="1" dirty="0" smtClean="0">
                <a:solidFill>
                  <a:srgbClr val="663300"/>
                </a:solidFill>
              </a:rPr>
              <a:t>I</a:t>
            </a:r>
            <a:r>
              <a:rPr lang="ru-RU" sz="2400" b="1" dirty="0" smtClean="0">
                <a:solidFill>
                  <a:srgbClr val="663300"/>
                </a:solidFill>
              </a:rPr>
              <a:t>. История создания рассказа А.П. Чехова «Тоска»</a:t>
            </a:r>
          </a:p>
          <a:p>
            <a:pPr>
              <a:buFontTx/>
              <a:buNone/>
            </a:pPr>
            <a:r>
              <a:rPr lang="ru-RU" sz="2400" b="1" dirty="0" smtClean="0">
                <a:solidFill>
                  <a:srgbClr val="663300"/>
                </a:solidFill>
              </a:rPr>
              <a:t>    </a:t>
            </a:r>
            <a:r>
              <a:rPr lang="en-US" sz="2400" b="1" dirty="0" smtClean="0">
                <a:solidFill>
                  <a:srgbClr val="663300"/>
                </a:solidFill>
              </a:rPr>
              <a:t>II</a:t>
            </a:r>
            <a:r>
              <a:rPr lang="ru-RU" sz="2400" b="1" dirty="0" smtClean="0">
                <a:solidFill>
                  <a:srgbClr val="663300"/>
                </a:solidFill>
              </a:rPr>
              <a:t>. Тема одиночества человека в мире, выраженная в    </a:t>
            </a:r>
          </a:p>
          <a:p>
            <a:pPr>
              <a:buFontTx/>
              <a:buNone/>
            </a:pPr>
            <a:r>
              <a:rPr lang="ru-RU" sz="2400" b="1" dirty="0" smtClean="0">
                <a:solidFill>
                  <a:srgbClr val="663300"/>
                </a:solidFill>
              </a:rPr>
              <a:t>        одном произведении А.П. Чехова. </a:t>
            </a:r>
          </a:p>
          <a:p>
            <a:r>
              <a:rPr lang="ru-RU" sz="2400" b="1" dirty="0" smtClean="0">
                <a:solidFill>
                  <a:srgbClr val="663300"/>
                </a:solidFill>
              </a:rPr>
              <a:t>Рассказ «Тоска» как размышление о всеобъемлющей закономерности человеческого бытия.</a:t>
            </a:r>
          </a:p>
          <a:p>
            <a:r>
              <a:rPr lang="ru-RU" sz="2400" b="1" dirty="0" smtClean="0">
                <a:solidFill>
                  <a:srgbClr val="663300"/>
                </a:solidFill>
              </a:rPr>
              <a:t>Фабула, композиция, сюжетная линия произведения.</a:t>
            </a:r>
          </a:p>
          <a:p>
            <a:r>
              <a:rPr lang="ru-RU" sz="2400" b="1" dirty="0" smtClean="0">
                <a:solidFill>
                  <a:srgbClr val="663300"/>
                </a:solidFill>
              </a:rPr>
              <a:t>Художественная деталь в рассказе.</a:t>
            </a:r>
          </a:p>
          <a:p>
            <a:pPr>
              <a:buFontTx/>
              <a:buNone/>
            </a:pPr>
            <a:r>
              <a:rPr lang="ru-RU" sz="2400" b="1" dirty="0" smtClean="0">
                <a:solidFill>
                  <a:srgbClr val="663300"/>
                </a:solidFill>
              </a:rPr>
              <a:t>    </a:t>
            </a:r>
            <a:r>
              <a:rPr lang="en-US" sz="2400" b="1" dirty="0" smtClean="0">
                <a:solidFill>
                  <a:srgbClr val="663300"/>
                </a:solidFill>
              </a:rPr>
              <a:t>III</a:t>
            </a:r>
            <a:r>
              <a:rPr lang="ru-RU" sz="2400" b="1" dirty="0" smtClean="0">
                <a:solidFill>
                  <a:srgbClr val="663300"/>
                </a:solidFill>
              </a:rPr>
              <a:t>. Одиночество человека среди людей — вот </a:t>
            </a:r>
          </a:p>
          <a:p>
            <a:pPr>
              <a:buFontTx/>
              <a:buNone/>
            </a:pPr>
            <a:r>
              <a:rPr lang="ru-RU" sz="2400" b="1" dirty="0" smtClean="0">
                <a:solidFill>
                  <a:srgbClr val="663300"/>
                </a:solidFill>
              </a:rPr>
              <a:t>         страшная суть рассказа «Тоска»</a:t>
            </a:r>
          </a:p>
          <a:p>
            <a:pPr eaLnBrk="1" hangingPunct="1"/>
            <a:endParaRPr lang="ru-RU" dirty="0" smtClean="0"/>
          </a:p>
        </p:txBody>
      </p:sp>
    </p:spTree>
  </p:cSld>
  <p:clrMapOvr>
    <a:masterClrMapping/>
  </p:clrMapOvr>
  <p:transition spd="slow" advTm="1500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765175"/>
          </a:xfrm>
        </p:spPr>
        <p:txBody>
          <a:bodyPr/>
          <a:lstStyle/>
          <a:p>
            <a:pPr eaLnBrk="1" hangingPunct="1"/>
            <a:r>
              <a:rPr lang="ru-RU" sz="28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История </a:t>
            </a:r>
            <a:r>
              <a:rPr lang="ru-RU" sz="28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создания р</a:t>
            </a:r>
            <a:r>
              <a:rPr lang="ru-RU" sz="28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ассказа </a:t>
            </a:r>
            <a:r>
              <a:rPr lang="ru-RU" sz="28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«Тоска»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4213" y="1125538"/>
            <a:ext cx="7775575" cy="4525962"/>
          </a:xfrm>
        </p:spPr>
        <p:txBody>
          <a:bodyPr/>
          <a:lstStyle/>
          <a:p>
            <a:pPr eaLnBrk="1" hangingPunct="1"/>
            <a:endParaRPr lang="ru-RU" sz="2400" dirty="0" smtClean="0">
              <a:solidFill>
                <a:srgbClr val="663300"/>
              </a:solidFill>
            </a:endParaRPr>
          </a:p>
          <a:p>
            <a:pPr eaLnBrk="1" hangingPunct="1"/>
            <a:endParaRPr lang="ru-RU" sz="2400" dirty="0" smtClean="0">
              <a:solidFill>
                <a:srgbClr val="663300"/>
              </a:solidFill>
            </a:endParaRPr>
          </a:p>
          <a:p>
            <a:pPr eaLnBrk="1" hangingPunct="1"/>
            <a:endParaRPr lang="ru-RU" sz="2400" dirty="0" smtClean="0">
              <a:solidFill>
                <a:srgbClr val="663300"/>
              </a:solidFill>
            </a:endParaRPr>
          </a:p>
          <a:p>
            <a:pPr eaLnBrk="1" hangingPunct="1">
              <a:buFontTx/>
              <a:buNone/>
            </a:pPr>
            <a:endParaRPr lang="ru-RU" sz="2400" dirty="0" smtClean="0">
              <a:solidFill>
                <a:srgbClr val="663300"/>
              </a:solidFill>
            </a:endParaRPr>
          </a:p>
          <a:p>
            <a:pPr eaLnBrk="1" hangingPunct="1"/>
            <a:r>
              <a:rPr lang="ru-RU" sz="2000" dirty="0" smtClean="0">
                <a:solidFill>
                  <a:srgbClr val="663300"/>
                </a:solidFill>
              </a:rPr>
              <a:t>Опубликован в январе 1886 года в «Петербургской </a:t>
            </a:r>
          </a:p>
          <a:p>
            <a:pPr eaLnBrk="1" hangingPunct="1">
              <a:buFontTx/>
              <a:buNone/>
            </a:pPr>
            <a:r>
              <a:rPr lang="ru-RU" sz="2000" dirty="0" smtClean="0">
                <a:solidFill>
                  <a:srgbClr val="663300"/>
                </a:solidFill>
              </a:rPr>
              <a:t>      газете», в разделе «Летучие заметки»</a:t>
            </a:r>
          </a:p>
          <a:p>
            <a:pPr eaLnBrk="1" hangingPunct="1"/>
            <a:r>
              <a:rPr lang="ru-RU" sz="2000" dirty="0" smtClean="0">
                <a:solidFill>
                  <a:srgbClr val="663300"/>
                </a:solidFill>
              </a:rPr>
              <a:t>В декабре 1885 г. писатель впервые побывал в Петербурге и «омут, полный чудовищных огней, неугомонного треска и бегущих людей», в который он погрузился, прибыв в столицу, контрастировал с его душевным складом и, возможно, это в определенной степени послужило одним из стимулов к написанию «Тоски».</a:t>
            </a:r>
          </a:p>
        </p:txBody>
      </p:sp>
      <p:pic>
        <p:nvPicPr>
          <p:cNvPr id="7172" name="Рисунок 3" descr="643892_original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27088" y="1412875"/>
            <a:ext cx="5329237" cy="136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3" name="Рисунок 4" descr="Peterburgskaya_Gazeta_1871_07_11_N099_s1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04025" y="1341438"/>
            <a:ext cx="1604963" cy="223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Tm="1500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5" descr="Anton_Pavlovich_Chehov__Rasskazy._Povesti._Pesy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00034" y="428604"/>
            <a:ext cx="3639294" cy="5786478"/>
          </a:xfrm>
          <a:prstGeom prst="rect">
            <a:avLst/>
          </a:prstGeom>
          <a:noFill/>
          <a:ln w="9525">
            <a:solidFill>
              <a:srgbClr val="663300"/>
            </a:solidFill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4357686" y="1000108"/>
            <a:ext cx="45720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buFontTx/>
              <a:buNone/>
            </a:pP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Кому </a:t>
            </a:r>
            <a:r>
              <a:rPr lang="ru-RU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повем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печаль мою,</a:t>
            </a:r>
          </a:p>
          <a:p>
            <a:pPr algn="r">
              <a:buFontTx/>
              <a:buNone/>
            </a:pP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Кого призову к рыданию?</a:t>
            </a:r>
          </a:p>
          <a:p>
            <a:pPr algn="r">
              <a:buFontTx/>
              <a:buNone/>
            </a:pP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Токмо Тебе, </a:t>
            </a:r>
            <a:r>
              <a:rPr lang="ru-RU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Владыко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мой,</a:t>
            </a:r>
          </a:p>
          <a:p>
            <a:pPr algn="r">
              <a:buFontTx/>
              <a:buNone/>
            </a:pP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Известна печаль.</a:t>
            </a:r>
          </a:p>
          <a:p>
            <a:pPr algn="r">
              <a:buFontTx/>
              <a:buNone/>
            </a:pP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( духовный стих «Плач Иосифа и быль»)</a:t>
            </a:r>
          </a:p>
          <a:p>
            <a:endParaRPr lang="ru-RU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                                   Эпиграф к «Тоске»: «Кому </a:t>
            </a:r>
            <a:r>
              <a:rPr lang="ru-RU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повем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печаль       </a:t>
            </a:r>
          </a:p>
          <a:p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                                   мою?..», начальная  строка духовного </a:t>
            </a:r>
          </a:p>
          <a:p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                                   стиха «Плач Иосифа и быль», некогда исполнявшегося российскими странниками «каликами перехожими», задает определенную психологическую тональность чеховскому рассказу. </a:t>
            </a:r>
            <a:endParaRPr lang="ru-RU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ransition spd="slow" advTm="15000"/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471</TotalTime>
  <Words>224</Words>
  <Application>Microsoft Office PowerPoint</Application>
  <PresentationFormat>Экран (4:3)</PresentationFormat>
  <Paragraphs>28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Тема Office</vt:lpstr>
      <vt:lpstr>Слайд 1</vt:lpstr>
      <vt:lpstr>ПЛАН АНАЛИЗА РАССКАЗА:</vt:lpstr>
      <vt:lpstr>История создания рассказа «Тоска»</vt:lpstr>
      <vt:lpstr>Слайд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Наталья</cp:lastModifiedBy>
  <cp:revision>78</cp:revision>
  <dcterms:modified xsi:type="dcterms:W3CDTF">2017-02-09T13:13:44Z</dcterms:modified>
</cp:coreProperties>
</file>